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77" r:id="rId4"/>
    <p:sldId id="306" r:id="rId5"/>
    <p:sldId id="273" r:id="rId6"/>
    <p:sldId id="274" r:id="rId7"/>
    <p:sldId id="275" r:id="rId8"/>
    <p:sldId id="27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31F18-4075-60CD-BB70-DB1A8F215F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4DF1949-B76E-11B1-0EC8-D8C48FBA6B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4419BB-5853-E7B5-519B-236CB7F4D134}"/>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04BC6A80-8F2A-F515-5344-5C79D5B4C7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899300-593D-4BA8-0C61-638C986FE68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2176450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4F8C-892D-F8D8-AD5E-BF93699D53A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99CCFE-AAD7-247A-1188-33CB85BEA3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0BD625-9361-92FB-AD31-DAC4BD211ECB}"/>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F5F35C11-D8D4-DBE5-F16D-AAA529A7E2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AC6624-D697-20E6-632C-192C075666A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93931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EB5FCF-D4C7-FE52-A2A0-F6E8ACC7E0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7E5970-3133-952C-50E7-C8CFDCC8B7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A1FFF4-765E-7B6D-C8CE-997713810241}"/>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54719008-D73D-0EBB-820B-EB906B7AA7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B62AFA-A863-1916-3C41-53747427131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75544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247E9-C3AD-7D40-26FC-348F749181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FE6D2B-CD67-6691-A67B-847EA05634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96B2B4-9916-E916-11D4-BEFA4F51DB67}"/>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4AAF3A28-1957-8BFA-9D18-2FBD1DF471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5D1D21-C543-9995-F556-15D653C711F3}"/>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71784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90CF6-A8B5-B275-7271-5281336B96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6420B8-9BA8-1610-0D93-A7008F3D815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E07A2D-690C-226C-207F-B5D8894A6D24}"/>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E6679C81-CD1A-1CDF-18A8-5776453028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2791F4-B320-061B-B268-91776FCF4FD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2317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30355-7D18-C9D8-6C1E-56E8C2298B8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D1E6EFD-61FC-B282-8A63-CCCEE38A44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5DBB56-38C5-2D1F-C73C-8F3DCDB3FA4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FA1869-A2B4-1FB6-5E7F-B7A8EA878304}"/>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6" name="Footer Placeholder 5">
            <a:extLst>
              <a:ext uri="{FF2B5EF4-FFF2-40B4-BE49-F238E27FC236}">
                <a16:creationId xmlns:a16="http://schemas.microsoft.com/office/drawing/2014/main" id="{65315317-B4DB-4BF2-5995-F6E401056D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D5503C-DA97-71ED-18F7-8EEFAF15AC4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70197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493B7-47DA-1F16-084C-429E992D59D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4A3DC79-3648-C1C9-E0CE-2D4B763379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BA585D-FC32-A35A-8049-DCCBA40389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6A364F7-D423-48F9-8C9F-7F7F9F8BD6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D8C9C8-B6B4-FA9B-D526-DF04ECD6B7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2BF23E6-93B0-FD5D-D7B3-1D75691C7A7E}"/>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8" name="Footer Placeholder 7">
            <a:extLst>
              <a:ext uri="{FF2B5EF4-FFF2-40B4-BE49-F238E27FC236}">
                <a16:creationId xmlns:a16="http://schemas.microsoft.com/office/drawing/2014/main" id="{EE50372B-C175-A04B-C794-3B5C7D6B793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64324E-8BD2-7408-416F-D0B4F33917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17172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BE897-2C81-1082-4B8A-CCF2EA953A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03286C-6719-B2E3-3F69-43682FE28742}"/>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4" name="Footer Placeholder 3">
            <a:extLst>
              <a:ext uri="{FF2B5EF4-FFF2-40B4-BE49-F238E27FC236}">
                <a16:creationId xmlns:a16="http://schemas.microsoft.com/office/drawing/2014/main" id="{248773CA-CE4E-06D9-96F0-3DEE5D668F3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ACE840-3F33-2B45-A2B2-77EF533491F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669766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D9FAF1-D0A4-5A72-0886-D547D530888D}"/>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3" name="Footer Placeholder 2">
            <a:extLst>
              <a:ext uri="{FF2B5EF4-FFF2-40B4-BE49-F238E27FC236}">
                <a16:creationId xmlns:a16="http://schemas.microsoft.com/office/drawing/2014/main" id="{7F09B4CE-95D7-49DE-144F-7813C72577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9FB1FBC-1BB9-D73F-6542-70A026C6DD81}"/>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196041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BF732-3677-A003-171F-ACF214B232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9ED08D8-9D03-0BFE-01A8-88AE01A8EC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E0AC7D5-67AF-AD44-C164-688D945177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0F5D08-7CBC-D42F-A1FD-6BBC0C5C718A}"/>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6" name="Footer Placeholder 5">
            <a:extLst>
              <a:ext uri="{FF2B5EF4-FFF2-40B4-BE49-F238E27FC236}">
                <a16:creationId xmlns:a16="http://schemas.microsoft.com/office/drawing/2014/main" id="{8700D9ED-0C31-B470-8E5D-26B726E784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38344F-3066-6ED3-BE5E-0659C5DF680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363020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6B0DA-B2E1-24C9-2AA9-40F027EF1B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B2678DB-3286-9BD8-223B-C9F49DF19A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5225F7F-46B3-030F-8401-AC57F5AC1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DB9073-3F16-09BA-8287-2544B7A48710}"/>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6" name="Footer Placeholder 5">
            <a:extLst>
              <a:ext uri="{FF2B5EF4-FFF2-40B4-BE49-F238E27FC236}">
                <a16:creationId xmlns:a16="http://schemas.microsoft.com/office/drawing/2014/main" id="{8D7C71A2-3705-6FAB-4ACC-91A7AF508D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E537A4-904B-5EBD-A202-5AEE030626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3782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0C47DD-A1CA-8F2A-EB09-9BF99CFA27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CD69B3-81C4-0299-C05D-45C5F6013C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E8C8B4-0334-2DB6-A2E1-25169C08AB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BAB61260-EFF1-BEFF-CED0-187E14348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C1CB1BF-C59E-108E-865C-951502BAFC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C0A0E6B-2514-4F2A-94E0-4A05AD0263FC}" type="slidenum">
              <a:rPr lang="en-GB" smtClean="0"/>
              <a:t>‹#›</a:t>
            </a:fld>
            <a:endParaRPr lang="en-GB"/>
          </a:p>
        </p:txBody>
      </p:sp>
      <p:sp>
        <p:nvSpPr>
          <p:cNvPr id="7" name="Date Placeholder 3">
            <a:extLst>
              <a:ext uri="{FF2B5EF4-FFF2-40B4-BE49-F238E27FC236}">
                <a16:creationId xmlns:a16="http://schemas.microsoft.com/office/drawing/2014/main" id="{BB561A84-1C61-4B16-AA7A-DB7E70980F81}"/>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EDD060-7686-4182-88FC-FC6F0042F315}" type="datetimeFigureOut">
              <a:rPr lang="en-GB" smtClean="0"/>
              <a:pPr/>
              <a:t>08/09/2025</a:t>
            </a:fld>
            <a:endParaRPr lang="en-GB"/>
          </a:p>
        </p:txBody>
      </p:sp>
      <p:sp>
        <p:nvSpPr>
          <p:cNvPr id="8" name="Slide Number Placeholder 5">
            <a:extLst>
              <a:ext uri="{FF2B5EF4-FFF2-40B4-BE49-F238E27FC236}">
                <a16:creationId xmlns:a16="http://schemas.microsoft.com/office/drawing/2014/main" id="{01069F37-CAB2-87DB-B29A-E1EE3D25C8DE}"/>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15A525-766D-4717-AE78-CEF784F27558}" type="slidenum">
              <a:rPr lang="en-GB" smtClean="0"/>
              <a:pPr/>
              <a:t>‹#›</a:t>
            </a:fld>
            <a:endParaRPr lang="en-GB"/>
          </a:p>
        </p:txBody>
      </p:sp>
      <p:sp>
        <p:nvSpPr>
          <p:cNvPr id="9" name="Rectangle 8">
            <a:extLst>
              <a:ext uri="{FF2B5EF4-FFF2-40B4-BE49-F238E27FC236}">
                <a16:creationId xmlns:a16="http://schemas.microsoft.com/office/drawing/2014/main" id="{24DC5419-C77B-78F0-CDAC-66E8D0D18FD3}"/>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6E84EED4-DB41-0011-531D-E76026341C0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AC651E7A-BB6A-1BD5-B273-CC60CD51F146}"/>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AC634999-5C85-ED15-0BFF-23745CCFCB7E}"/>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3" name="Picture 2" descr="Facebook Logos PNG images free download">
            <a:extLst>
              <a:ext uri="{FF2B5EF4-FFF2-40B4-BE49-F238E27FC236}">
                <a16:creationId xmlns:a16="http://schemas.microsoft.com/office/drawing/2014/main" id="{F2340128-7465-E14F-BFF7-AE51C1D8202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9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B82355-3811-612C-15A3-14ADB61440EF}"/>
              </a:ext>
            </a:extLst>
          </p:cNvPr>
          <p:cNvSpPr txBox="1"/>
          <p:nvPr/>
        </p:nvSpPr>
        <p:spPr>
          <a:xfrm>
            <a:off x="179512" y="231334"/>
            <a:ext cx="6682740" cy="707886"/>
          </a:xfrm>
          <a:prstGeom prst="rect">
            <a:avLst/>
          </a:prstGeom>
          <a:noFill/>
        </p:spPr>
        <p:txBody>
          <a:bodyPr wrap="square" rtlCol="0">
            <a:spAutoFit/>
          </a:bodyPr>
          <a:lstStyle/>
          <a:p>
            <a:r>
              <a:rPr lang="en-GB" sz="2000" dirty="0">
                <a:latin typeface="Segoe UI Black" panose="020B0A02040204020203" pitchFamily="34" charset="0"/>
                <a:ea typeface="Segoe UI Black" panose="020B0A02040204020203" pitchFamily="34" charset="0"/>
              </a:rPr>
              <a:t>Lesson 1: Communication technologies</a:t>
            </a:r>
          </a:p>
          <a:p>
            <a:r>
              <a:rPr lang="en-GB" sz="2000" dirty="0">
                <a:latin typeface="Segoe UI Black" panose="020B0A02040204020203" pitchFamily="34" charset="0"/>
                <a:ea typeface="Segoe UI Black" panose="020B0A02040204020203" pitchFamily="34" charset="0"/>
              </a:rPr>
              <a:t>Component 3: Effective digital working practices</a:t>
            </a:r>
          </a:p>
        </p:txBody>
      </p:sp>
      <p:sp>
        <p:nvSpPr>
          <p:cNvPr id="5" name="TextBox 4">
            <a:extLst>
              <a:ext uri="{FF2B5EF4-FFF2-40B4-BE49-F238E27FC236}">
                <a16:creationId xmlns:a16="http://schemas.microsoft.com/office/drawing/2014/main" id="{7788A5E4-AD4A-B262-B178-64F6847A8A95}"/>
              </a:ext>
            </a:extLst>
          </p:cNvPr>
          <p:cNvSpPr txBox="1"/>
          <p:nvPr/>
        </p:nvSpPr>
        <p:spPr>
          <a:xfrm>
            <a:off x="6862252" y="269042"/>
            <a:ext cx="1786269" cy="369332"/>
          </a:xfrm>
          <a:prstGeom prst="rect">
            <a:avLst/>
          </a:prstGeom>
          <a:noFill/>
        </p:spPr>
        <p:txBody>
          <a:bodyPr wrap="square" rtlCol="0">
            <a:spAutoFit/>
          </a:bodyPr>
          <a:lstStyle/>
          <a:p>
            <a:r>
              <a:rPr lang="en-GB" b="1" dirty="0">
                <a:latin typeface="Segoe UI Variable Text" pitchFamily="2" charset="0"/>
              </a:rPr>
              <a:t>Name: </a:t>
            </a:r>
          </a:p>
        </p:txBody>
      </p:sp>
      <p:sp>
        <p:nvSpPr>
          <p:cNvPr id="6" name="TextBox 5">
            <a:extLst>
              <a:ext uri="{FF2B5EF4-FFF2-40B4-BE49-F238E27FC236}">
                <a16:creationId xmlns:a16="http://schemas.microsoft.com/office/drawing/2014/main" id="{95E82E37-3257-967A-A0D5-EC29056520CD}"/>
              </a:ext>
            </a:extLst>
          </p:cNvPr>
          <p:cNvSpPr txBox="1"/>
          <p:nvPr/>
        </p:nvSpPr>
        <p:spPr>
          <a:xfrm>
            <a:off x="6862252" y="758508"/>
            <a:ext cx="1786269" cy="369332"/>
          </a:xfrm>
          <a:prstGeom prst="rect">
            <a:avLst/>
          </a:prstGeom>
          <a:noFill/>
        </p:spPr>
        <p:txBody>
          <a:bodyPr wrap="square" rtlCol="0">
            <a:spAutoFit/>
          </a:bodyPr>
          <a:lstStyle/>
          <a:p>
            <a:r>
              <a:rPr lang="en-GB" b="1" dirty="0">
                <a:latin typeface="Segoe UI Variable Text" pitchFamily="2" charset="0"/>
              </a:rPr>
              <a:t>Class/Teacher:</a:t>
            </a:r>
          </a:p>
        </p:txBody>
      </p:sp>
      <p:graphicFrame>
        <p:nvGraphicFramePr>
          <p:cNvPr id="7" name="Table 6">
            <a:extLst>
              <a:ext uri="{FF2B5EF4-FFF2-40B4-BE49-F238E27FC236}">
                <a16:creationId xmlns:a16="http://schemas.microsoft.com/office/drawing/2014/main" id="{AB6ED4EC-8528-8525-C116-4AD8C6B028AF}"/>
              </a:ext>
            </a:extLst>
          </p:cNvPr>
          <p:cNvGraphicFramePr>
            <a:graphicFrameLocks noGrp="1"/>
          </p:cNvGraphicFramePr>
          <p:nvPr>
            <p:extLst>
              <p:ext uri="{D42A27DB-BD31-4B8C-83A1-F6EECF244321}">
                <p14:modId xmlns:p14="http://schemas.microsoft.com/office/powerpoint/2010/main" val="2937088821"/>
              </p:ext>
            </p:extLst>
          </p:nvPr>
        </p:nvGraphicFramePr>
        <p:xfrm>
          <a:off x="291140" y="1674724"/>
          <a:ext cx="6682740" cy="2072640"/>
        </p:xfrm>
        <a:graphic>
          <a:graphicData uri="http://schemas.openxmlformats.org/drawingml/2006/table">
            <a:tbl>
              <a:tblPr/>
              <a:tblGrid>
                <a:gridCol w="5193257">
                  <a:extLst>
                    <a:ext uri="{9D8B030D-6E8A-4147-A177-3AD203B41FA5}">
                      <a16:colId xmlns:a16="http://schemas.microsoft.com/office/drawing/2014/main" val="1532144605"/>
                    </a:ext>
                  </a:extLst>
                </a:gridCol>
                <a:gridCol w="1489483">
                  <a:extLst>
                    <a:ext uri="{9D8B030D-6E8A-4147-A177-3AD203B41FA5}">
                      <a16:colId xmlns:a16="http://schemas.microsoft.com/office/drawing/2014/main" val="3421831758"/>
                    </a:ext>
                  </a:extLst>
                </a:gridCol>
              </a:tblGrid>
              <a:tr h="241300">
                <a:tc>
                  <a:txBody>
                    <a:bodyPr/>
                    <a:lstStyle/>
                    <a:p>
                      <a:pPr algn="l" fontAlgn="base"/>
                      <a:r>
                        <a:rPr lang="en-GB" sz="1600" b="1" i="0" dirty="0">
                          <a:solidFill>
                            <a:srgbClr val="000000"/>
                          </a:solidFill>
                          <a:effectLst/>
                          <a:latin typeface="Segoe UI Variable Text" pitchFamily="2" charset="0"/>
                        </a:rPr>
                        <a:t>Specification point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600" b="1" i="0" dirty="0">
                          <a:solidFill>
                            <a:srgbClr val="000000"/>
                          </a:solidFill>
                          <a:effectLst/>
                          <a:latin typeface="Segoe UI Variable Text" pitchFamily="2" charset="0"/>
                        </a:rPr>
                        <a:t>Complete</a:t>
                      </a:r>
                      <a:r>
                        <a:rPr lang="en-GB" sz="1600" b="0" i="0" dirty="0">
                          <a:solidFill>
                            <a:srgbClr val="000000"/>
                          </a:solidFill>
                          <a:effectLst/>
                          <a:latin typeface="Segoe UI Variable Text" pitchFamily="2" charset="0"/>
                        </a:rPr>
                        <a: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34241"/>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the performance issues within a network for a given context. (Tasks 1 and 2)</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2869665"/>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the security issues within a network for a given context. (Task 3)</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367288"/>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Discuss the impact network availability has on individuals and wider society. (Tasks 4-7)</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423893"/>
                  </a:ext>
                </a:extLst>
              </a:tr>
            </a:tbl>
          </a:graphicData>
        </a:graphic>
      </p:graphicFrame>
      <p:sp>
        <p:nvSpPr>
          <p:cNvPr id="8" name="Rectangle 7">
            <a:extLst>
              <a:ext uri="{FF2B5EF4-FFF2-40B4-BE49-F238E27FC236}">
                <a16:creationId xmlns:a16="http://schemas.microsoft.com/office/drawing/2014/main" id="{F64534E1-EC60-0B80-12A6-83BAB22AE429}"/>
              </a:ext>
            </a:extLst>
          </p:cNvPr>
          <p:cNvSpPr/>
          <p:nvPr/>
        </p:nvSpPr>
        <p:spPr>
          <a:xfrm>
            <a:off x="7317652" y="1674724"/>
            <a:ext cx="4309123" cy="32613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Teacher feedback/comments:</a:t>
            </a:r>
          </a:p>
        </p:txBody>
      </p:sp>
      <p:sp>
        <p:nvSpPr>
          <p:cNvPr id="9" name="Rectangle 8">
            <a:extLst>
              <a:ext uri="{FF2B5EF4-FFF2-40B4-BE49-F238E27FC236}">
                <a16:creationId xmlns:a16="http://schemas.microsoft.com/office/drawing/2014/main" id="{CAC4852E-E952-3E7A-03BF-935B0786D432}"/>
              </a:ext>
            </a:extLst>
          </p:cNvPr>
          <p:cNvSpPr/>
          <p:nvPr/>
        </p:nvSpPr>
        <p:spPr>
          <a:xfrm>
            <a:off x="8602698" y="187768"/>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
        <p:nvSpPr>
          <p:cNvPr id="10" name="Rectangle 9">
            <a:extLst>
              <a:ext uri="{FF2B5EF4-FFF2-40B4-BE49-F238E27FC236}">
                <a16:creationId xmlns:a16="http://schemas.microsoft.com/office/drawing/2014/main" id="{16F5BB70-8310-831B-29CB-27F0E8834AF8}"/>
              </a:ext>
            </a:extLst>
          </p:cNvPr>
          <p:cNvSpPr/>
          <p:nvPr/>
        </p:nvSpPr>
        <p:spPr>
          <a:xfrm>
            <a:off x="8602697" y="757272"/>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922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FD1AA-46D4-B8D5-1BFF-C1E4A1EBEF2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31D6EFB-952F-D649-074C-D97159797B5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1</a:t>
            </a:r>
          </a:p>
        </p:txBody>
      </p:sp>
      <p:sp>
        <p:nvSpPr>
          <p:cNvPr id="3" name="TextBox 2">
            <a:extLst>
              <a:ext uri="{FF2B5EF4-FFF2-40B4-BE49-F238E27FC236}">
                <a16:creationId xmlns:a16="http://schemas.microsoft.com/office/drawing/2014/main" id="{1993CDAE-B352-CF4A-17F6-D2A3EDB34CEC}"/>
              </a:ext>
            </a:extLst>
          </p:cNvPr>
          <p:cNvSpPr txBox="1"/>
          <p:nvPr/>
        </p:nvSpPr>
        <p:spPr>
          <a:xfrm>
            <a:off x="80975" y="1065678"/>
            <a:ext cx="5752756"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student is trying to join an online lesson over Wi-Fi, but the connection keeps freezing every time someone in the house uses the microwave.</a:t>
            </a:r>
          </a:p>
        </p:txBody>
      </p:sp>
      <p:sp>
        <p:nvSpPr>
          <p:cNvPr id="4" name="TextBox 3">
            <a:extLst>
              <a:ext uri="{FF2B5EF4-FFF2-40B4-BE49-F238E27FC236}">
                <a16:creationId xmlns:a16="http://schemas.microsoft.com/office/drawing/2014/main" id="{232B4CDE-F2C2-8299-BFBE-C51916B13A96}"/>
              </a:ext>
            </a:extLst>
          </p:cNvPr>
          <p:cNvSpPr txBox="1"/>
          <p:nvPr/>
        </p:nvSpPr>
        <p:spPr>
          <a:xfrm>
            <a:off x="6358271" y="1065678"/>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What is the performance issue?</a:t>
            </a:r>
          </a:p>
        </p:txBody>
      </p:sp>
      <p:sp>
        <p:nvSpPr>
          <p:cNvPr id="5" name="Rectangle 4">
            <a:extLst>
              <a:ext uri="{FF2B5EF4-FFF2-40B4-BE49-F238E27FC236}">
                <a16:creationId xmlns:a16="http://schemas.microsoft.com/office/drawing/2014/main" id="{6C5AC897-C9FC-757F-57F0-0BDC896E9F4A}"/>
              </a:ext>
            </a:extLst>
          </p:cNvPr>
          <p:cNvSpPr/>
          <p:nvPr/>
        </p:nvSpPr>
        <p:spPr>
          <a:xfrm>
            <a:off x="6358271" y="1791586"/>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Courier New" panose="02070309020205020404" pitchFamily="49" charset="0"/>
              </a:rPr>
              <a:t>Interference — other devices (microwaves, Bluetooth, or nearby networks) disrupt Wi-Fi signals.</a:t>
            </a:r>
            <a:endParaRPr lang="en-GB" dirty="0">
              <a:solidFill>
                <a:schemeClr val="tx1"/>
              </a:solidFill>
              <a:latin typeface="Segoe UI Variable Text" pitchFamily="2" charset="0"/>
              <a:cs typeface="Courier New" panose="02070309020205020404" pitchFamily="49" charset="0"/>
            </a:endParaRPr>
          </a:p>
        </p:txBody>
      </p:sp>
      <p:sp>
        <p:nvSpPr>
          <p:cNvPr id="7" name="TextBox 6">
            <a:extLst>
              <a:ext uri="{FF2B5EF4-FFF2-40B4-BE49-F238E27FC236}">
                <a16:creationId xmlns:a16="http://schemas.microsoft.com/office/drawing/2014/main" id="{506BE531-B6BF-7BF0-E402-7F5A85CFBEC3}"/>
              </a:ext>
            </a:extLst>
          </p:cNvPr>
          <p:cNvSpPr txBox="1"/>
          <p:nvPr/>
        </p:nvSpPr>
        <p:spPr>
          <a:xfrm>
            <a:off x="6358271" y="2703092"/>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What impact will this have on the network?</a:t>
            </a:r>
          </a:p>
        </p:txBody>
      </p:sp>
      <p:sp>
        <p:nvSpPr>
          <p:cNvPr id="8" name="Rectangle 7">
            <a:extLst>
              <a:ext uri="{FF2B5EF4-FFF2-40B4-BE49-F238E27FC236}">
                <a16:creationId xmlns:a16="http://schemas.microsoft.com/office/drawing/2014/main" id="{2378792F-E446-FFA7-C288-A1D5FD97CE84}"/>
              </a:ext>
            </a:extLst>
          </p:cNvPr>
          <p:cNvSpPr/>
          <p:nvPr/>
        </p:nvSpPr>
        <p:spPr>
          <a:xfrm>
            <a:off x="6358271" y="3429000"/>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Courier New" panose="02070309020205020404" pitchFamily="49" charset="0"/>
              </a:rPr>
              <a:t>Poor audio/video quality, connection drops.</a:t>
            </a:r>
            <a:endParaRPr lang="en-GB" dirty="0">
              <a:solidFill>
                <a:schemeClr val="tx1"/>
              </a:solidFill>
              <a:latin typeface="Segoe UI Variable Text" pitchFamily="2" charset="0"/>
              <a:cs typeface="Courier New" panose="02070309020205020404" pitchFamily="49" charset="0"/>
            </a:endParaRPr>
          </a:p>
        </p:txBody>
      </p:sp>
      <p:sp>
        <p:nvSpPr>
          <p:cNvPr id="9" name="TextBox 8">
            <a:extLst>
              <a:ext uri="{FF2B5EF4-FFF2-40B4-BE49-F238E27FC236}">
                <a16:creationId xmlns:a16="http://schemas.microsoft.com/office/drawing/2014/main" id="{4C3F1625-2BD4-204E-07A7-00371653303E}"/>
              </a:ext>
            </a:extLst>
          </p:cNvPr>
          <p:cNvSpPr txBox="1"/>
          <p:nvPr/>
        </p:nvSpPr>
        <p:spPr>
          <a:xfrm>
            <a:off x="6358271" y="4340506"/>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C</a:t>
            </a:r>
          </a:p>
          <a:p>
            <a:r>
              <a:rPr lang="en-GB" sz="1600" dirty="0">
                <a:latin typeface="Segoe UI Variable Text" pitchFamily="2" charset="0"/>
                <a:cs typeface="Segoe UI" panose="020B0502040204020203" pitchFamily="34" charset="0"/>
              </a:rPr>
              <a:t>How could this be avoided to improve network performance? </a:t>
            </a:r>
          </a:p>
        </p:txBody>
      </p:sp>
      <p:sp>
        <p:nvSpPr>
          <p:cNvPr id="10" name="Rectangle 9">
            <a:extLst>
              <a:ext uri="{FF2B5EF4-FFF2-40B4-BE49-F238E27FC236}">
                <a16:creationId xmlns:a16="http://schemas.microsoft.com/office/drawing/2014/main" id="{3C4A828B-49BE-C97D-42A8-F89CA1AEBF9B}"/>
              </a:ext>
            </a:extLst>
          </p:cNvPr>
          <p:cNvSpPr/>
          <p:nvPr/>
        </p:nvSpPr>
        <p:spPr>
          <a:xfrm>
            <a:off x="6358271" y="5108473"/>
            <a:ext cx="5401338" cy="830997"/>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Courier New" panose="02070309020205020404" pitchFamily="49" charset="0"/>
              </a:rPr>
              <a:t>Keep the router away from appliances, switch to the 5 GHz Wi-Fi band, or use a wired connection for important tasks.</a:t>
            </a:r>
            <a:endParaRPr lang="en-GB" dirty="0">
              <a:solidFill>
                <a:schemeClr val="tx1"/>
              </a:solidFill>
              <a:latin typeface="Segoe UI Variable Text" pitchFamily="2" charset="0"/>
              <a:cs typeface="Courier New" panose="02070309020205020404" pitchFamily="49" charset="0"/>
            </a:endParaRPr>
          </a:p>
        </p:txBody>
      </p:sp>
      <p:pic>
        <p:nvPicPr>
          <p:cNvPr id="2050" name="Picture 2" descr="Online Peer Tutoring: Your Next Best Strategy to Better Learning">
            <a:extLst>
              <a:ext uri="{FF2B5EF4-FFF2-40B4-BE49-F238E27FC236}">
                <a16:creationId xmlns:a16="http://schemas.microsoft.com/office/drawing/2014/main" id="{19718484-38DD-23FA-667B-7C12D19EAF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910" y="2260527"/>
            <a:ext cx="5522980" cy="3108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636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46B88-FF6B-5608-6D95-9699BFCB91B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62D45FC-213F-2326-C56E-2723681613EC}"/>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a:t>
            </a:r>
          </a:p>
        </p:txBody>
      </p:sp>
      <p:sp>
        <p:nvSpPr>
          <p:cNvPr id="3" name="TextBox 2">
            <a:extLst>
              <a:ext uri="{FF2B5EF4-FFF2-40B4-BE49-F238E27FC236}">
                <a16:creationId xmlns:a16="http://schemas.microsoft.com/office/drawing/2014/main" id="{39416AB3-51F2-4E56-BE35-5BE7FF8F578D}"/>
              </a:ext>
            </a:extLst>
          </p:cNvPr>
          <p:cNvSpPr txBox="1"/>
          <p:nvPr/>
        </p:nvSpPr>
        <p:spPr>
          <a:xfrm>
            <a:off x="80975" y="1065678"/>
            <a:ext cx="5752756"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During a family movie night, one person streams a film in HD, another plays online games, and someone else is downloading large files for school.</a:t>
            </a:r>
          </a:p>
        </p:txBody>
      </p:sp>
      <p:sp>
        <p:nvSpPr>
          <p:cNvPr id="4" name="TextBox 3">
            <a:extLst>
              <a:ext uri="{FF2B5EF4-FFF2-40B4-BE49-F238E27FC236}">
                <a16:creationId xmlns:a16="http://schemas.microsoft.com/office/drawing/2014/main" id="{92EE840A-5F7D-73CF-2284-26B58617E8B0}"/>
              </a:ext>
            </a:extLst>
          </p:cNvPr>
          <p:cNvSpPr txBox="1"/>
          <p:nvPr/>
        </p:nvSpPr>
        <p:spPr>
          <a:xfrm>
            <a:off x="6358271" y="1065678"/>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What is the performance issue?</a:t>
            </a:r>
          </a:p>
        </p:txBody>
      </p:sp>
      <p:sp>
        <p:nvSpPr>
          <p:cNvPr id="5" name="Rectangle 4">
            <a:extLst>
              <a:ext uri="{FF2B5EF4-FFF2-40B4-BE49-F238E27FC236}">
                <a16:creationId xmlns:a16="http://schemas.microsoft.com/office/drawing/2014/main" id="{3158C67B-A2BA-2C05-D11C-4FB73E9A1FA6}"/>
              </a:ext>
            </a:extLst>
          </p:cNvPr>
          <p:cNvSpPr/>
          <p:nvPr/>
        </p:nvSpPr>
        <p:spPr>
          <a:xfrm>
            <a:off x="6358271" y="1791586"/>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Courier New" panose="02070309020205020404" pitchFamily="49" charset="0"/>
              </a:rPr>
              <a:t>Shared bandwidth — too many devices using the same connection slows everything down.</a:t>
            </a:r>
            <a:endParaRPr lang="en-GB" dirty="0">
              <a:solidFill>
                <a:schemeClr val="tx1"/>
              </a:solidFill>
              <a:latin typeface="Segoe UI Variable Text" pitchFamily="2" charset="0"/>
              <a:cs typeface="Courier New" panose="02070309020205020404" pitchFamily="49" charset="0"/>
            </a:endParaRPr>
          </a:p>
        </p:txBody>
      </p:sp>
      <p:sp>
        <p:nvSpPr>
          <p:cNvPr id="7" name="TextBox 6">
            <a:extLst>
              <a:ext uri="{FF2B5EF4-FFF2-40B4-BE49-F238E27FC236}">
                <a16:creationId xmlns:a16="http://schemas.microsoft.com/office/drawing/2014/main" id="{CCDF76BC-1DD1-D722-81F7-36AB442DEB82}"/>
              </a:ext>
            </a:extLst>
          </p:cNvPr>
          <p:cNvSpPr txBox="1"/>
          <p:nvPr/>
        </p:nvSpPr>
        <p:spPr>
          <a:xfrm>
            <a:off x="6358271" y="2703092"/>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What impact will this have on the network?</a:t>
            </a:r>
          </a:p>
        </p:txBody>
      </p:sp>
      <p:sp>
        <p:nvSpPr>
          <p:cNvPr id="8" name="Rectangle 7">
            <a:extLst>
              <a:ext uri="{FF2B5EF4-FFF2-40B4-BE49-F238E27FC236}">
                <a16:creationId xmlns:a16="http://schemas.microsoft.com/office/drawing/2014/main" id="{2684C315-53EC-BEBF-8CFD-00C7E65B0940}"/>
              </a:ext>
            </a:extLst>
          </p:cNvPr>
          <p:cNvSpPr/>
          <p:nvPr/>
        </p:nvSpPr>
        <p:spPr>
          <a:xfrm>
            <a:off x="6358271" y="3429000"/>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Courier New" panose="02070309020205020404" pitchFamily="49" charset="0"/>
              </a:rPr>
              <a:t>Lag in games, buffering in movies, and long download times.</a:t>
            </a:r>
            <a:endParaRPr lang="en-GB" dirty="0">
              <a:solidFill>
                <a:schemeClr val="tx1"/>
              </a:solidFill>
              <a:latin typeface="Segoe UI Variable Text" pitchFamily="2" charset="0"/>
              <a:cs typeface="Courier New" panose="02070309020205020404" pitchFamily="49" charset="0"/>
            </a:endParaRPr>
          </a:p>
        </p:txBody>
      </p:sp>
      <p:sp>
        <p:nvSpPr>
          <p:cNvPr id="9" name="TextBox 8">
            <a:extLst>
              <a:ext uri="{FF2B5EF4-FFF2-40B4-BE49-F238E27FC236}">
                <a16:creationId xmlns:a16="http://schemas.microsoft.com/office/drawing/2014/main" id="{7032A05B-2769-C006-A5CB-79C40761F343}"/>
              </a:ext>
            </a:extLst>
          </p:cNvPr>
          <p:cNvSpPr txBox="1"/>
          <p:nvPr/>
        </p:nvSpPr>
        <p:spPr>
          <a:xfrm>
            <a:off x="6358271" y="4340506"/>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C</a:t>
            </a:r>
          </a:p>
          <a:p>
            <a:r>
              <a:rPr lang="en-GB" sz="1600" dirty="0">
                <a:latin typeface="Segoe UI Variable Text" pitchFamily="2" charset="0"/>
                <a:cs typeface="Segoe UI" panose="020B0502040204020203" pitchFamily="34" charset="0"/>
              </a:rPr>
              <a:t>How could this be avoided to improve network performance? </a:t>
            </a:r>
          </a:p>
        </p:txBody>
      </p:sp>
      <p:sp>
        <p:nvSpPr>
          <p:cNvPr id="10" name="Rectangle 9">
            <a:extLst>
              <a:ext uri="{FF2B5EF4-FFF2-40B4-BE49-F238E27FC236}">
                <a16:creationId xmlns:a16="http://schemas.microsoft.com/office/drawing/2014/main" id="{3FAD31C3-03B8-0FE0-11BC-743B2AB139CF}"/>
              </a:ext>
            </a:extLst>
          </p:cNvPr>
          <p:cNvSpPr/>
          <p:nvPr/>
        </p:nvSpPr>
        <p:spPr>
          <a:xfrm>
            <a:off x="6358271" y="5021237"/>
            <a:ext cx="5401338" cy="830997"/>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Courier New" panose="02070309020205020404" pitchFamily="49" charset="0"/>
              </a:rPr>
              <a:t>Limit high-bandwidth activities at the same time, upgrade to faster broadband, or set quality to a lower resolution when streaming.</a:t>
            </a:r>
            <a:endParaRPr lang="en-GB" dirty="0">
              <a:solidFill>
                <a:schemeClr val="tx1"/>
              </a:solidFill>
              <a:latin typeface="Segoe UI Variable Text" pitchFamily="2" charset="0"/>
              <a:cs typeface="Courier New" panose="02070309020205020404" pitchFamily="49" charset="0"/>
            </a:endParaRPr>
          </a:p>
        </p:txBody>
      </p:sp>
      <p:pic>
        <p:nvPicPr>
          <p:cNvPr id="11" name="Picture 10">
            <a:extLst>
              <a:ext uri="{FF2B5EF4-FFF2-40B4-BE49-F238E27FC236}">
                <a16:creationId xmlns:a16="http://schemas.microsoft.com/office/drawing/2014/main" id="{FFDD26AE-38C1-3292-7AE7-512F33A8DBB1}"/>
              </a:ext>
            </a:extLst>
          </p:cNvPr>
          <p:cNvPicPr>
            <a:picLocks noChangeAspect="1"/>
          </p:cNvPicPr>
          <p:nvPr/>
        </p:nvPicPr>
        <p:blipFill>
          <a:blip r:embed="rId2"/>
          <a:stretch>
            <a:fillRect/>
          </a:stretch>
        </p:blipFill>
        <p:spPr>
          <a:xfrm>
            <a:off x="432391" y="2317034"/>
            <a:ext cx="4719139" cy="3535200"/>
          </a:xfrm>
          <a:prstGeom prst="rect">
            <a:avLst/>
          </a:prstGeom>
        </p:spPr>
      </p:pic>
    </p:spTree>
    <p:extLst>
      <p:ext uri="{BB962C8B-B14F-4D97-AF65-F5344CB8AC3E}">
        <p14:creationId xmlns:p14="http://schemas.microsoft.com/office/powerpoint/2010/main" val="1123118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38505-38A1-B667-6D58-D0439F0B124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8A6A318-1709-E360-C800-F002671913F5}"/>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3</a:t>
            </a:r>
          </a:p>
        </p:txBody>
      </p:sp>
      <p:sp>
        <p:nvSpPr>
          <p:cNvPr id="3" name="TextBox 2">
            <a:extLst>
              <a:ext uri="{FF2B5EF4-FFF2-40B4-BE49-F238E27FC236}">
                <a16:creationId xmlns:a16="http://schemas.microsoft.com/office/drawing/2014/main" id="{1FDCC8A5-8763-1225-4AD6-C5F8F8D9C042}"/>
              </a:ext>
            </a:extLst>
          </p:cNvPr>
          <p:cNvSpPr txBox="1"/>
          <p:nvPr/>
        </p:nvSpPr>
        <p:spPr>
          <a:xfrm>
            <a:off x="136982" y="983730"/>
            <a:ext cx="5498274" cy="5262979"/>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Alice is working remotely and decides to visit a coffee shop. She connects her laptop to the free public Wi-Fi labelled "CoffeeShop_FreeWiFi.“</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Unbeknownst to Alice, a hacker named Max is sitting in the same coffee shop. Max has set up a rogue Wi-Fi hotspot also named "CoffeeShop_FreeWiFi" using a portable device. Alice unknowingly connects to Max’s network instead of the real one.</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Max acts as a man in the middle, relaying data between Alice and the real internet while intercepting and possibly altering communications.</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While Alice logs into her online banking and email accounts, Max uses software to:</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Capture login credentials.</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Monitor her activity.</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Inject a fake update popup urging her to install malware.</a:t>
            </a:r>
          </a:p>
        </p:txBody>
      </p:sp>
      <p:sp>
        <p:nvSpPr>
          <p:cNvPr id="4" name="TextBox 3">
            <a:extLst>
              <a:ext uri="{FF2B5EF4-FFF2-40B4-BE49-F238E27FC236}">
                <a16:creationId xmlns:a16="http://schemas.microsoft.com/office/drawing/2014/main" id="{BB46E7E4-1CD4-9F2E-A71C-55DC10AB57B8}"/>
              </a:ext>
            </a:extLst>
          </p:cNvPr>
          <p:cNvSpPr txBox="1"/>
          <p:nvPr/>
        </p:nvSpPr>
        <p:spPr>
          <a:xfrm>
            <a:off x="5991962" y="1022016"/>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a:t>
            </a:r>
          </a:p>
          <a:p>
            <a:pPr algn="just"/>
            <a:r>
              <a:rPr lang="en-GB" sz="1600" dirty="0">
                <a:latin typeface="Segoe UI Variable Text" pitchFamily="2" charset="0"/>
                <a:cs typeface="Segoe UI" panose="020B0502040204020203" pitchFamily="34" charset="0"/>
              </a:rPr>
              <a:t>Identify the type of attack has been used by Max in the coffee shop.</a:t>
            </a:r>
          </a:p>
        </p:txBody>
      </p:sp>
      <p:sp>
        <p:nvSpPr>
          <p:cNvPr id="5" name="Rectangle 4">
            <a:extLst>
              <a:ext uri="{FF2B5EF4-FFF2-40B4-BE49-F238E27FC236}">
                <a16:creationId xmlns:a16="http://schemas.microsoft.com/office/drawing/2014/main" id="{BC5E67AD-9F7F-F372-BF5A-B22D63FBB32F}"/>
              </a:ext>
            </a:extLst>
          </p:cNvPr>
          <p:cNvSpPr/>
          <p:nvPr/>
        </p:nvSpPr>
        <p:spPr>
          <a:xfrm>
            <a:off x="6096000" y="1873985"/>
            <a:ext cx="5946312" cy="521062"/>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Man-in-the-middle attack/Data interception</a:t>
            </a:r>
          </a:p>
        </p:txBody>
      </p:sp>
      <p:sp>
        <p:nvSpPr>
          <p:cNvPr id="8" name="TextBox 7">
            <a:extLst>
              <a:ext uri="{FF2B5EF4-FFF2-40B4-BE49-F238E27FC236}">
                <a16:creationId xmlns:a16="http://schemas.microsoft.com/office/drawing/2014/main" id="{CFF04D59-9274-77F5-89F1-47A40C5F1AE3}"/>
              </a:ext>
            </a:extLst>
          </p:cNvPr>
          <p:cNvSpPr txBox="1"/>
          <p:nvPr/>
        </p:nvSpPr>
        <p:spPr>
          <a:xfrm>
            <a:off x="5991962" y="2556060"/>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List </a:t>
            </a:r>
            <a:r>
              <a:rPr lang="en-GB" sz="1600" b="1" dirty="0">
                <a:latin typeface="Segoe UI Variable Text" pitchFamily="2" charset="0"/>
                <a:cs typeface="Segoe UI" panose="020B0502040204020203" pitchFamily="34" charset="0"/>
              </a:rPr>
              <a:t>at least three </a:t>
            </a:r>
            <a:r>
              <a:rPr lang="en-GB" sz="1600" dirty="0">
                <a:latin typeface="Segoe UI Variable Text" pitchFamily="2" charset="0"/>
                <a:cs typeface="Segoe UI" panose="020B0502040204020203" pitchFamily="34" charset="0"/>
              </a:rPr>
              <a:t>signs/indicators for the type of attack you’ve identified in </a:t>
            </a:r>
            <a:r>
              <a:rPr lang="en-GB" sz="1600">
                <a:latin typeface="Segoe UI Variable Text" pitchFamily="2" charset="0"/>
                <a:cs typeface="Segoe UI" panose="020B0502040204020203" pitchFamily="34" charset="0"/>
              </a:rPr>
              <a:t>Activity A.</a:t>
            </a:r>
            <a:endParaRPr lang="en-GB" sz="1600" dirty="0">
              <a:latin typeface="Segoe UI Variable Text" pitchFamily="2" charset="0"/>
              <a:cs typeface="Segoe UI" panose="020B0502040204020203" pitchFamily="34" charset="0"/>
            </a:endParaRPr>
          </a:p>
        </p:txBody>
      </p:sp>
      <p:sp>
        <p:nvSpPr>
          <p:cNvPr id="10" name="Rectangle 9">
            <a:extLst>
              <a:ext uri="{FF2B5EF4-FFF2-40B4-BE49-F238E27FC236}">
                <a16:creationId xmlns:a16="http://schemas.microsoft.com/office/drawing/2014/main" id="{B371B298-2349-DAC9-6343-84B8B7C49622}"/>
              </a:ext>
            </a:extLst>
          </p:cNvPr>
          <p:cNvSpPr/>
          <p:nvPr/>
        </p:nvSpPr>
        <p:spPr>
          <a:xfrm>
            <a:off x="6108706" y="3428999"/>
            <a:ext cx="5946312" cy="2817709"/>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Alice notices there were two options named “CoffeeShop_FreeWiFi,” but assumes they’re the same and picks the first one.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When Alice tries to check her emails, her browser displays a warning: “Your connection is not private.”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She notices her bank’s website loads without the usual padlock icon and appears as “http://” instead of </a:t>
            </a:r>
            <a:r>
              <a:rPr lang="en-GB" sz="1600" dirty="0">
                <a:solidFill>
                  <a:schemeClr val="tx1"/>
                </a:solidFill>
                <a:latin typeface="Segoe UI Variable Text" pitchFamily="2" charset="0"/>
                <a:cs typeface="Segoe UI" panose="020B0502040204020203" pitchFamily="34" charset="0"/>
                <a:hlinkClick r:id="rId2"/>
              </a:rPr>
              <a:t>https://.</a:t>
            </a:r>
            <a:endParaRPr lang="en-GB" sz="1600" dirty="0">
              <a:solidFill>
                <a:schemeClr val="tx1"/>
              </a:solidFill>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While browsing, Alice gets a pop-up claiming her browser is out of date and offers a link to download the “update.”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Her connection feels unusually slow, and pages take longer to load.</a:t>
            </a:r>
          </a:p>
        </p:txBody>
      </p:sp>
    </p:spTree>
    <p:extLst>
      <p:ext uri="{BB962C8B-B14F-4D97-AF65-F5344CB8AC3E}">
        <p14:creationId xmlns:p14="http://schemas.microsoft.com/office/powerpoint/2010/main" val="493992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22F93-0EEC-9334-5BE2-608F957EDF4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519F592-0A6E-6F14-604D-BCD6522A2052}"/>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4</a:t>
            </a:r>
          </a:p>
        </p:txBody>
      </p:sp>
      <p:sp>
        <p:nvSpPr>
          <p:cNvPr id="3" name="TextBox 2">
            <a:extLst>
              <a:ext uri="{FF2B5EF4-FFF2-40B4-BE49-F238E27FC236}">
                <a16:creationId xmlns:a16="http://schemas.microsoft.com/office/drawing/2014/main" id="{ED84FD7E-D489-798C-C4C0-73D37BD2ED28}"/>
              </a:ext>
            </a:extLst>
          </p:cNvPr>
          <p:cNvSpPr txBox="1"/>
          <p:nvPr/>
        </p:nvSpPr>
        <p:spPr>
          <a:xfrm>
            <a:off x="80975" y="1065678"/>
            <a:ext cx="5752756" cy="2062103"/>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Sophie lives in a rural village where the internet speed is slow, and sometimes the connection drops completely. She often struggles to join her online classes or stream educational videos. Meanwhile, her cousin Alex lives in a city with superfast fibre internet. Alex can easily attend live video lessons, play online games without lag, and download large files in minutes.</a:t>
            </a:r>
          </a:p>
        </p:txBody>
      </p:sp>
      <p:sp>
        <p:nvSpPr>
          <p:cNvPr id="4" name="TextBox 3">
            <a:extLst>
              <a:ext uri="{FF2B5EF4-FFF2-40B4-BE49-F238E27FC236}">
                <a16:creationId xmlns:a16="http://schemas.microsoft.com/office/drawing/2014/main" id="{CA69E4C6-8895-269A-2E60-CA8FF0D6C1F1}"/>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How does this difference impact individuals and society?</a:t>
            </a:r>
          </a:p>
        </p:txBody>
      </p:sp>
      <p:sp>
        <p:nvSpPr>
          <p:cNvPr id="5" name="Rectangle 4">
            <a:extLst>
              <a:ext uri="{FF2B5EF4-FFF2-40B4-BE49-F238E27FC236}">
                <a16:creationId xmlns:a16="http://schemas.microsoft.com/office/drawing/2014/main" id="{6A50FBDD-B4E0-C3A8-C927-365427483BBB}"/>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(City): City residents like Alex benefit from quick access to online learning, remote job opportunities, entertainment, and faster communication.</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Negative (Rural): Sophie may fall behind in schoolwork, face social isolation, and her family business might struggle to compete online.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Wider Society: The gap creates a digital divide, where rural areas are disadvantaged in education, healthcare, and business compared to urban ones.</a:t>
            </a:r>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960AE0CA-CF53-0E6B-ADC4-44AC60E58870}"/>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on the individuals involved (Alex and Sophie)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9" name="Picture 8">
            <a:extLst>
              <a:ext uri="{FF2B5EF4-FFF2-40B4-BE49-F238E27FC236}">
                <a16:creationId xmlns:a16="http://schemas.microsoft.com/office/drawing/2014/main" id="{87ADF38C-E0EE-0338-F990-D220EC801C7D}"/>
              </a:ext>
            </a:extLst>
          </p:cNvPr>
          <p:cNvPicPr>
            <a:picLocks noChangeAspect="1"/>
          </p:cNvPicPr>
          <p:nvPr/>
        </p:nvPicPr>
        <p:blipFill>
          <a:blip r:embed="rId2"/>
          <a:stretch>
            <a:fillRect/>
          </a:stretch>
        </p:blipFill>
        <p:spPr>
          <a:xfrm>
            <a:off x="432391" y="3301919"/>
            <a:ext cx="4514850" cy="2533650"/>
          </a:xfrm>
          <a:prstGeom prst="rect">
            <a:avLst/>
          </a:prstGeom>
        </p:spPr>
      </p:pic>
    </p:spTree>
    <p:extLst>
      <p:ext uri="{BB962C8B-B14F-4D97-AF65-F5344CB8AC3E}">
        <p14:creationId xmlns:p14="http://schemas.microsoft.com/office/powerpoint/2010/main" val="1399746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78057-9A65-5A48-86CE-5D3A2382CDE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2F49C8B-142B-C886-1114-E95CABCD00F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5</a:t>
            </a:r>
          </a:p>
        </p:txBody>
      </p:sp>
      <p:sp>
        <p:nvSpPr>
          <p:cNvPr id="3" name="TextBox 2">
            <a:extLst>
              <a:ext uri="{FF2B5EF4-FFF2-40B4-BE49-F238E27FC236}">
                <a16:creationId xmlns:a16="http://schemas.microsoft.com/office/drawing/2014/main" id="{BFF85986-D70F-8CB1-AAC4-259ECC3EFD5E}"/>
              </a:ext>
            </a:extLst>
          </p:cNvPr>
          <p:cNvSpPr txBox="1"/>
          <p:nvPr/>
        </p:nvSpPr>
        <p:spPr>
          <a:xfrm>
            <a:off x="80975" y="1065678"/>
            <a:ext cx="5752756" cy="181588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In the UK, students regularly attend live online classes, access revision websites, and use apps to support learning. Meanwhile, in a developing country, students in rural schools have limited or no internet access. Many share one outdated computer or rely on paper-based resources, missing out on the same opportunities for digital education.</a:t>
            </a:r>
          </a:p>
        </p:txBody>
      </p:sp>
      <p:sp>
        <p:nvSpPr>
          <p:cNvPr id="4" name="TextBox 3">
            <a:extLst>
              <a:ext uri="{FF2B5EF4-FFF2-40B4-BE49-F238E27FC236}">
                <a16:creationId xmlns:a16="http://schemas.microsoft.com/office/drawing/2014/main" id="{6B54343B-AA1C-0926-119D-0E20D57DB4F0}"/>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What is the impact of this gap?</a:t>
            </a:r>
          </a:p>
        </p:txBody>
      </p:sp>
      <p:sp>
        <p:nvSpPr>
          <p:cNvPr id="5" name="Rectangle 4">
            <a:extLst>
              <a:ext uri="{FF2B5EF4-FFF2-40B4-BE49-F238E27FC236}">
                <a16:creationId xmlns:a16="http://schemas.microsoft.com/office/drawing/2014/main" id="{35A7A576-6EB3-3DC6-3A4F-0F0E0259FCED}"/>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(Developed): Students in developed countries have rich educational resources, better healthcare information, and more job prospects.</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Negative (Developing): Students in developing nations may struggle to compete globally, have fewer employment opportunities, and be excluded from digital economies.</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Wider Society: This widens global inequality, but investment in mobile internet infrastructure can help close the gap by making education and services more accessible worldwide.</a:t>
            </a:r>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421EA39A-0207-C2CF-ACA1-B9645DA6C47B}"/>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on the developed and developing countries. </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7" name="Picture 6">
            <a:extLst>
              <a:ext uri="{FF2B5EF4-FFF2-40B4-BE49-F238E27FC236}">
                <a16:creationId xmlns:a16="http://schemas.microsoft.com/office/drawing/2014/main" id="{8D2A45D9-5518-1A0F-9C1B-2CA80C646433}"/>
              </a:ext>
            </a:extLst>
          </p:cNvPr>
          <p:cNvPicPr>
            <a:picLocks noChangeAspect="1"/>
          </p:cNvPicPr>
          <p:nvPr/>
        </p:nvPicPr>
        <p:blipFill>
          <a:blip r:embed="rId2"/>
          <a:stretch>
            <a:fillRect/>
          </a:stretch>
        </p:blipFill>
        <p:spPr>
          <a:xfrm>
            <a:off x="340464" y="3131288"/>
            <a:ext cx="5114262" cy="2557131"/>
          </a:xfrm>
          <a:prstGeom prst="rect">
            <a:avLst/>
          </a:prstGeom>
        </p:spPr>
      </p:pic>
    </p:spTree>
    <p:extLst>
      <p:ext uri="{BB962C8B-B14F-4D97-AF65-F5344CB8AC3E}">
        <p14:creationId xmlns:p14="http://schemas.microsoft.com/office/powerpoint/2010/main" val="4235709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14C82-2803-62D2-23B1-46B245A1914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5F07C8F-C2B9-AD27-F167-74CE1EFDB5D5}"/>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6</a:t>
            </a:r>
          </a:p>
        </p:txBody>
      </p:sp>
      <p:sp>
        <p:nvSpPr>
          <p:cNvPr id="3" name="TextBox 2">
            <a:extLst>
              <a:ext uri="{FF2B5EF4-FFF2-40B4-BE49-F238E27FC236}">
                <a16:creationId xmlns:a16="http://schemas.microsoft.com/office/drawing/2014/main" id="{62E9D7C9-5B05-396D-3823-C387314A363A}"/>
              </a:ext>
            </a:extLst>
          </p:cNvPr>
          <p:cNvSpPr txBox="1"/>
          <p:nvPr/>
        </p:nvSpPr>
        <p:spPr>
          <a:xfrm>
            <a:off x="80975" y="1065678"/>
            <a:ext cx="5752756" cy="181588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Town A has recently had fibre-optic broadband and 5G installed. Businesses there run smoothly with cloud storage, video conferencing, and fast customer services. In nearby Town B, the internet still relies on old copper telephone lines. Connections are unreliable, and businesses often lose time when video calls drop or online systems crash.</a:t>
            </a:r>
          </a:p>
        </p:txBody>
      </p:sp>
      <p:sp>
        <p:nvSpPr>
          <p:cNvPr id="4" name="TextBox 3">
            <a:extLst>
              <a:ext uri="{FF2B5EF4-FFF2-40B4-BE49-F238E27FC236}">
                <a16:creationId xmlns:a16="http://schemas.microsoft.com/office/drawing/2014/main" id="{48F8EF43-EA1E-9AE4-B42B-BCC03D8C6A7C}"/>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What difference does infrastructure make?</a:t>
            </a:r>
          </a:p>
        </p:txBody>
      </p:sp>
      <p:sp>
        <p:nvSpPr>
          <p:cNvPr id="5" name="Rectangle 4">
            <a:extLst>
              <a:ext uri="{FF2B5EF4-FFF2-40B4-BE49-F238E27FC236}">
                <a16:creationId xmlns:a16="http://schemas.microsoft.com/office/drawing/2014/main" id="{A48AA78B-486F-5857-396A-C0275BC08B08}"/>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(Modern Infrastructure): In Town A, people enjoy fast, reliable services, businesses attract investment, and residents can use smart technology at home.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Negative (Old Infrastructure): Town B faces slow speeds, making remote working and online education difficult. Businesses may relocate, leaving fewer opportunities for residents.</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Wider Society: Good infrastructure encourages innovation and growth, while outdated systems can hold back entire communities.</a:t>
            </a:r>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D8BE6CFD-7AD6-DF59-70BE-91B9E6799FF7}"/>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based on the use of modern and old infrastructure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9" name="Picture 8">
            <a:extLst>
              <a:ext uri="{FF2B5EF4-FFF2-40B4-BE49-F238E27FC236}">
                <a16:creationId xmlns:a16="http://schemas.microsoft.com/office/drawing/2014/main" id="{C14EB1CF-8274-0B8F-ED4C-081A94D4EFDA}"/>
              </a:ext>
            </a:extLst>
          </p:cNvPr>
          <p:cNvPicPr>
            <a:picLocks noChangeAspect="1"/>
          </p:cNvPicPr>
          <p:nvPr/>
        </p:nvPicPr>
        <p:blipFill>
          <a:blip r:embed="rId2"/>
          <a:stretch>
            <a:fillRect/>
          </a:stretch>
        </p:blipFill>
        <p:spPr>
          <a:xfrm>
            <a:off x="315432" y="3101267"/>
            <a:ext cx="4862623" cy="2728814"/>
          </a:xfrm>
          <a:prstGeom prst="rect">
            <a:avLst/>
          </a:prstGeom>
        </p:spPr>
      </p:pic>
    </p:spTree>
    <p:extLst>
      <p:ext uri="{BB962C8B-B14F-4D97-AF65-F5344CB8AC3E}">
        <p14:creationId xmlns:p14="http://schemas.microsoft.com/office/powerpoint/2010/main" val="3198134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2DF8F-A470-765D-66E0-81533BE2AB0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BA5B3BB-B06F-2235-3A4E-1E1F3286D176}"/>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7</a:t>
            </a:r>
          </a:p>
        </p:txBody>
      </p:sp>
      <p:sp>
        <p:nvSpPr>
          <p:cNvPr id="3" name="TextBox 2">
            <a:extLst>
              <a:ext uri="{FF2B5EF4-FFF2-40B4-BE49-F238E27FC236}">
                <a16:creationId xmlns:a16="http://schemas.microsoft.com/office/drawing/2014/main" id="{5D45AA61-9973-D5EB-903E-F361EBD3123D}"/>
              </a:ext>
            </a:extLst>
          </p:cNvPr>
          <p:cNvSpPr txBox="1"/>
          <p:nvPr/>
        </p:nvSpPr>
        <p:spPr>
          <a:xfrm>
            <a:off x="80975" y="1065678"/>
            <a:ext cx="5752756" cy="181588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group of friends go camping in the countryside. Some of them have strong 4G/5G signal and can share photos, use maps, and contact family. Others have no coverage at all and cannot make calls or access the internet. Later that night, one camper feels unwell, and the friends without signal worry about what would happen if they needed emergency help.</a:t>
            </a:r>
          </a:p>
        </p:txBody>
      </p:sp>
      <p:sp>
        <p:nvSpPr>
          <p:cNvPr id="4" name="TextBox 3">
            <a:extLst>
              <a:ext uri="{FF2B5EF4-FFF2-40B4-BE49-F238E27FC236}">
                <a16:creationId xmlns:a16="http://schemas.microsoft.com/office/drawing/2014/main" id="{6D24D59C-4A88-66B9-F703-CC1DD20E2F13}"/>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How does mobile coverage affect people and society?</a:t>
            </a:r>
          </a:p>
        </p:txBody>
      </p:sp>
      <p:sp>
        <p:nvSpPr>
          <p:cNvPr id="5" name="Rectangle 4">
            <a:extLst>
              <a:ext uri="{FF2B5EF4-FFF2-40B4-BE49-F238E27FC236}">
                <a16:creationId xmlns:a16="http://schemas.microsoft.com/office/drawing/2014/main" id="{9CC8D721-FCF1-012F-A391-90B7CBB64AC8}"/>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(Good Coverage): Individuals with good signal can stay connected, use navigation apps, and access emergency services quickly.</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Negative (Poor Coverage): Lack of signal causes safety concerns, prevents communication, and limits access to learning or remote work.</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Wider Society: Consistent coverage supports safety, business, and education. Unequal coverage creates gaps where some communities are left behind.</a:t>
            </a:r>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404AE7D1-4602-5950-2A21-DEF25A76E532}"/>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based on good and poor coverage.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7" name="Picture 6">
            <a:extLst>
              <a:ext uri="{FF2B5EF4-FFF2-40B4-BE49-F238E27FC236}">
                <a16:creationId xmlns:a16="http://schemas.microsoft.com/office/drawing/2014/main" id="{A1B9FCF9-0D4F-1EF2-F234-D4409B2A72B8}"/>
              </a:ext>
            </a:extLst>
          </p:cNvPr>
          <p:cNvPicPr>
            <a:picLocks noChangeAspect="1"/>
          </p:cNvPicPr>
          <p:nvPr/>
        </p:nvPicPr>
        <p:blipFill>
          <a:blip r:embed="rId2"/>
          <a:stretch>
            <a:fillRect/>
          </a:stretch>
        </p:blipFill>
        <p:spPr>
          <a:xfrm>
            <a:off x="563525" y="3018151"/>
            <a:ext cx="4593265" cy="3063672"/>
          </a:xfrm>
          <a:prstGeom prst="rect">
            <a:avLst/>
          </a:prstGeom>
        </p:spPr>
      </p:pic>
    </p:spTree>
    <p:extLst>
      <p:ext uri="{BB962C8B-B14F-4D97-AF65-F5344CB8AC3E}">
        <p14:creationId xmlns:p14="http://schemas.microsoft.com/office/powerpoint/2010/main" val="1499123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482</TotalTime>
  <Words>1289</Words>
  <Application>Microsoft Office PowerPoint</Application>
  <PresentationFormat>Widescreen</PresentationFormat>
  <Paragraphs>105</Paragraphs>
  <Slides>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Aptos</vt:lpstr>
      <vt:lpstr>Aptos Display</vt:lpstr>
      <vt:lpstr>Arial</vt:lpstr>
      <vt:lpstr>Segoe UI</vt:lpstr>
      <vt:lpstr>Segoe UI Black</vt:lpstr>
      <vt:lpstr>Segoe UI Variable Display Semib</vt:lpstr>
      <vt:lpstr>Segoe UI Variable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29</cp:revision>
  <dcterms:created xsi:type="dcterms:W3CDTF">2025-03-08T16:00:29Z</dcterms:created>
  <dcterms:modified xsi:type="dcterms:W3CDTF">2025-09-08T08:20:30Z</dcterms:modified>
</cp:coreProperties>
</file>